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Montserrat SemiBold"/>
      <p:regular r:id="rId46"/>
      <p:bold r:id="rId47"/>
      <p:italic r:id="rId48"/>
      <p:boldItalic r:id="rId49"/>
    </p:embeddedFont>
    <p:embeddedFont>
      <p:font typeface="Roboto Medium"/>
      <p:regular r:id="rId50"/>
      <p:bold r:id="rId51"/>
      <p:italic r:id="rId52"/>
      <p:boldItalic r:id="rId53"/>
    </p:embeddedFont>
    <p:embeddedFont>
      <p:font typeface="Roboto"/>
      <p:regular r:id="rId54"/>
      <p:bold r:id="rId55"/>
      <p:italic r:id="rId56"/>
      <p:boldItalic r:id="rId57"/>
    </p:embeddedFont>
    <p:embeddedFont>
      <p:font typeface="Montserrat"/>
      <p:regular r:id="rId58"/>
      <p:bold r:id="rId59"/>
      <p:italic r:id="rId60"/>
      <p:boldItalic r:id="rId61"/>
    </p:embeddedFont>
    <p:embeddedFont>
      <p:font typeface="Roboto SemiBold"/>
      <p:regular r:id="rId62"/>
      <p:bold r:id="rId63"/>
      <p:italic r:id="rId64"/>
      <p:boldItalic r:id="rId65"/>
    </p:embeddedFont>
    <p:embeddedFont>
      <p:font typeface="Roboto Mon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F97C14-B9B6-43A6-8408-A3E962F9CDEF}">
  <a:tblStyle styleId="{FCF97C14-B9B6-43A6-8408-A3E962F9CDE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MontserratSemiBold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SemiBold-italic.fntdata"/><Relationship Id="rId47" Type="http://schemas.openxmlformats.org/officeDocument/2006/relationships/font" Target="fonts/MontserratSemiBold-bold.fntdata"/><Relationship Id="rId49" Type="http://schemas.openxmlformats.org/officeDocument/2006/relationships/font" Target="fonts/MontserratSemiBol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SemiBold-regular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64" Type="http://schemas.openxmlformats.org/officeDocument/2006/relationships/font" Target="fonts/RobotoSemiBold-italic.fntdata"/><Relationship Id="rId63" Type="http://schemas.openxmlformats.org/officeDocument/2006/relationships/font" Target="fonts/RobotoSemiBold-bold.fntdata"/><Relationship Id="rId22" Type="http://schemas.openxmlformats.org/officeDocument/2006/relationships/slide" Target="slides/slide16.xml"/><Relationship Id="rId66" Type="http://schemas.openxmlformats.org/officeDocument/2006/relationships/font" Target="fonts/RobotoMono-regular.fntdata"/><Relationship Id="rId21" Type="http://schemas.openxmlformats.org/officeDocument/2006/relationships/slide" Target="slides/slide15.xml"/><Relationship Id="rId65" Type="http://schemas.openxmlformats.org/officeDocument/2006/relationships/font" Target="fonts/RobotoSemiBold-boldItalic.fntdata"/><Relationship Id="rId24" Type="http://schemas.openxmlformats.org/officeDocument/2006/relationships/slide" Target="slides/slide18.xml"/><Relationship Id="rId68" Type="http://schemas.openxmlformats.org/officeDocument/2006/relationships/font" Target="fonts/RobotoMono-italic.fntdata"/><Relationship Id="rId23" Type="http://schemas.openxmlformats.org/officeDocument/2006/relationships/slide" Target="slides/slide17.xml"/><Relationship Id="rId67" Type="http://schemas.openxmlformats.org/officeDocument/2006/relationships/font" Target="fonts/RobotoMono-bold.fntdata"/><Relationship Id="rId60" Type="http://schemas.openxmlformats.org/officeDocument/2006/relationships/font" Target="fonts/Montserrat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Mon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edium-bold.fntdata"/><Relationship Id="rId50" Type="http://schemas.openxmlformats.org/officeDocument/2006/relationships/font" Target="fonts/RobotoMedium-regular.fntdata"/><Relationship Id="rId53" Type="http://schemas.openxmlformats.org/officeDocument/2006/relationships/font" Target="fonts/RobotoMedium-boldItalic.fntdata"/><Relationship Id="rId52" Type="http://schemas.openxmlformats.org/officeDocument/2006/relationships/font" Target="fonts/RobotoMedium-italic.fntdata"/><Relationship Id="rId11" Type="http://schemas.openxmlformats.org/officeDocument/2006/relationships/slide" Target="slides/slide5.xml"/><Relationship Id="rId55" Type="http://schemas.openxmlformats.org/officeDocument/2006/relationships/font" Target="fonts/Roboto-bold.fntdata"/><Relationship Id="rId10" Type="http://schemas.openxmlformats.org/officeDocument/2006/relationships/slide" Target="slides/slide4.xml"/><Relationship Id="rId54" Type="http://schemas.openxmlformats.org/officeDocument/2006/relationships/font" Target="fonts/Roboto-regular.fntdata"/><Relationship Id="rId13" Type="http://schemas.openxmlformats.org/officeDocument/2006/relationships/slide" Target="slides/slide7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6.xml"/><Relationship Id="rId56" Type="http://schemas.openxmlformats.org/officeDocument/2006/relationships/font" Target="fonts/Roboto-italic.fntdata"/><Relationship Id="rId15" Type="http://schemas.openxmlformats.org/officeDocument/2006/relationships/slide" Target="slides/slide9.xml"/><Relationship Id="rId59" Type="http://schemas.openxmlformats.org/officeDocument/2006/relationships/font" Target="fonts/Montserrat-bold.fntdata"/><Relationship Id="rId14" Type="http://schemas.openxmlformats.org/officeDocument/2006/relationships/slide" Target="slides/slide8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26d53f3d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726d53f3d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726d53f3d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726d53f3d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26d53f3d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726d53f3d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26d53f3d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26d53f3d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26d53f3d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726d53f3d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2d2996b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72d2996b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26d53f3d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726d53f3d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5301f81d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45301f81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726d53f3d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726d53f3d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why a solid automated test suite is necessary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726d53f3d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726d53f3d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26d53f3d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726d53f3d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726d53f3d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726d53f3d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how to break dependencies and add Approvals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Spend 15 mins solo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Practicing in the same way </a:t>
            </a:r>
            <a:r>
              <a:rPr lang="en"/>
              <a:t>demonstrated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726d53f3d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726d53f3d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726d53f3d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726d53f3d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726d53f3d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726d53f3d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726d53f3d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726d53f3d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 Buddy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into pairs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the Game class and share things you don’t like about the code.</a:t>
            </a:r>
            <a:br>
              <a:rPr lang="en"/>
            </a:br>
            <a:r>
              <a:rPr lang="en"/>
              <a:t>Be honest. Try to explain why you don’t like something.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note of it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26d53f3d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26d53f3d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726d53f3d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726d53f3d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726d53f3d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726d53f3d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https://arlobelshee.com/the-core-6-refactorings/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3faf8b46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63faf8b46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3faf8b46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63faf8b46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26d53f3d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26d53f3d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7459e28d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7459e28d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726d53f3d3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726d53f3d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Sparrow Decks? Remove Clutter https://learnwithllew.github.io/SparrowDecks/#/</a:t>
            </a:r>
            <a:br>
              <a:rPr lang="en"/>
            </a:br>
            <a:br>
              <a:rPr lang="en"/>
            </a:br>
            <a:r>
              <a:rPr lang="en"/>
              <a:t>Starting from the top of the file. Look for any of the following.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3faf8b46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63faf8b46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https://learnwithllew.github.io/SparrowDecks/#/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72d2996b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72d2996b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63faf8b46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63faf8b46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3faf8b46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3faf8b46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5301f81d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45301f81d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63faf8b46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63faf8b46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5301f81dc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45301f81dc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63faf8b4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63faf8b4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26d53f3d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26d53f3d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change made to the internal structure of software to make it easier to understand and cheaper to modify without changing its observable behavior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726d53f3d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726d53f3d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26d53f3d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726d53f3d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26d53f3d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726d53f3d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26d53f3d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26d53f3d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26d53f3d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726d53f3d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33323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gif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747800" y="1960800"/>
            <a:ext cx="5648400" cy="12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Refactor Java with Confidence Workshop</a:t>
            </a:r>
            <a:endParaRPr sz="36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4098300"/>
            <a:ext cx="17370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Steven Diamante</a:t>
            </a:r>
            <a:b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1600">
                <a:solidFill>
                  <a:srgbClr val="76B4F0"/>
                </a:solidFill>
                <a:latin typeface="Roboto Medium"/>
                <a:ea typeface="Roboto Medium"/>
                <a:cs typeface="Roboto Medium"/>
                <a:sym typeface="Roboto Medium"/>
              </a:rPr>
              <a:t>August 13, 2025</a:t>
            </a:r>
            <a:endParaRPr sz="1600">
              <a:solidFill>
                <a:srgbClr val="76B4F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3" title="main-logo-black-transpar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360875" cy="13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/>
        </p:nvSpPr>
        <p:spPr>
          <a:xfrm>
            <a:off x="1493250" y="2696250"/>
            <a:ext cx="56814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⑥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don’t understand the code you shouldn’t refactor it.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2"/>
          <p:cNvSpPr txBox="1"/>
          <p:nvPr>
            <p:ph type="ctrTitle"/>
          </p:nvPr>
        </p:nvSpPr>
        <p:spPr>
          <a:xfrm>
            <a:off x="237375" y="298925"/>
            <a:ext cx="5337000" cy="19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Refactoring Misconceptions</a:t>
            </a:r>
            <a:endParaRPr sz="45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True or False </a:t>
            </a:r>
            <a:endParaRPr sz="30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5064350" y="3514050"/>
            <a:ext cx="835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True</a:t>
            </a:r>
            <a:endParaRPr sz="1800">
              <a:solidFill>
                <a:srgbClr val="38761D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5064350" y="4015225"/>
            <a:ext cx="835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False</a:t>
            </a:r>
            <a:endParaRPr sz="1800">
              <a:solidFill>
                <a:srgbClr val="FF000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/>
        </p:nvSpPr>
        <p:spPr>
          <a:xfrm>
            <a:off x="1493250" y="2696250"/>
            <a:ext cx="61209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⑦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we invest time in refactoring it saves us time overall.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3"/>
          <p:cNvSpPr txBox="1"/>
          <p:nvPr>
            <p:ph type="ctrTitle"/>
          </p:nvPr>
        </p:nvSpPr>
        <p:spPr>
          <a:xfrm>
            <a:off x="237375" y="298925"/>
            <a:ext cx="5337000" cy="19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Refactoring Misconceptions</a:t>
            </a:r>
            <a:endParaRPr sz="45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True or False </a:t>
            </a:r>
            <a:endParaRPr sz="30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5064350" y="3514050"/>
            <a:ext cx="835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True</a:t>
            </a:r>
            <a:endParaRPr sz="1800">
              <a:solidFill>
                <a:srgbClr val="38761D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5064350" y="4015225"/>
            <a:ext cx="835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False</a:t>
            </a:r>
            <a:endParaRPr sz="1800">
              <a:solidFill>
                <a:srgbClr val="FF000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/>
        </p:nvSpPr>
        <p:spPr>
          <a:xfrm>
            <a:off x="1493250" y="2696250"/>
            <a:ext cx="61209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⑧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good time to refactor is before you add a new feature to make adding it easier.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4"/>
          <p:cNvSpPr txBox="1"/>
          <p:nvPr>
            <p:ph type="ctrTitle"/>
          </p:nvPr>
        </p:nvSpPr>
        <p:spPr>
          <a:xfrm>
            <a:off x="237375" y="298925"/>
            <a:ext cx="5337000" cy="19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Refactoring Misconceptions</a:t>
            </a:r>
            <a:endParaRPr sz="45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True or False </a:t>
            </a:r>
            <a:endParaRPr sz="30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5064350" y="3514050"/>
            <a:ext cx="835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True</a:t>
            </a:r>
            <a:endParaRPr sz="1800">
              <a:solidFill>
                <a:srgbClr val="38761D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5064350" y="4015225"/>
            <a:ext cx="835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False</a:t>
            </a:r>
            <a:endParaRPr sz="1800">
              <a:solidFill>
                <a:srgbClr val="FF000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/>
        </p:nvSpPr>
        <p:spPr>
          <a:xfrm>
            <a:off x="1493250" y="2696250"/>
            <a:ext cx="61209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⑨ Refactoring is a way of paying off technical debt.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5"/>
          <p:cNvSpPr txBox="1"/>
          <p:nvPr>
            <p:ph type="ctrTitle"/>
          </p:nvPr>
        </p:nvSpPr>
        <p:spPr>
          <a:xfrm>
            <a:off x="237375" y="298925"/>
            <a:ext cx="5337000" cy="19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Refactoring Misconceptions</a:t>
            </a:r>
            <a:endParaRPr sz="45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True or False </a:t>
            </a:r>
            <a:endParaRPr sz="30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5064350" y="3514050"/>
            <a:ext cx="835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True</a:t>
            </a:r>
            <a:endParaRPr sz="1800">
              <a:solidFill>
                <a:srgbClr val="38761D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5064350" y="4015225"/>
            <a:ext cx="835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False</a:t>
            </a:r>
            <a:endParaRPr sz="1800">
              <a:solidFill>
                <a:srgbClr val="FF000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/>
        </p:nvSpPr>
        <p:spPr>
          <a:xfrm>
            <a:off x="1493250" y="2696250"/>
            <a:ext cx="61209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①⓪ You can only refactor if you have test coverage over 80%.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6"/>
          <p:cNvSpPr txBox="1"/>
          <p:nvPr>
            <p:ph type="ctrTitle"/>
          </p:nvPr>
        </p:nvSpPr>
        <p:spPr>
          <a:xfrm>
            <a:off x="237375" y="298925"/>
            <a:ext cx="5337000" cy="19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Refactoring Misconceptions</a:t>
            </a:r>
            <a:endParaRPr sz="45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True or False </a:t>
            </a:r>
            <a:endParaRPr sz="30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5064350" y="3514050"/>
            <a:ext cx="835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True</a:t>
            </a:r>
            <a:endParaRPr sz="1800">
              <a:solidFill>
                <a:srgbClr val="38761D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5064350" y="4015225"/>
            <a:ext cx="835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False</a:t>
            </a:r>
            <a:endParaRPr sz="1800">
              <a:solidFill>
                <a:srgbClr val="FF000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ctrTitle"/>
          </p:nvPr>
        </p:nvSpPr>
        <p:spPr>
          <a:xfrm>
            <a:off x="520800" y="358525"/>
            <a:ext cx="8623200" cy="16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</a:t>
            </a: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is Refactoring important? 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5" name="Google Shape;165;p27"/>
          <p:cNvSpPr txBox="1"/>
          <p:nvPr>
            <p:ph type="ctrTitle"/>
          </p:nvPr>
        </p:nvSpPr>
        <p:spPr>
          <a:xfrm>
            <a:off x="520800" y="2091650"/>
            <a:ext cx="6952500" cy="217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Char char="❏"/>
            </a:pPr>
            <a:r>
              <a:rPr lang="en" sz="1800">
                <a:latin typeface="Montserrat SemiBold"/>
                <a:ea typeface="Montserrat SemiBold"/>
                <a:cs typeface="Montserrat SemiBold"/>
                <a:sym typeface="Montserrat SemiBold"/>
              </a:rPr>
              <a:t>Sustainable pace</a:t>
            </a:r>
            <a:endParaRPr sz="18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Char char="❏"/>
            </a:pPr>
            <a:r>
              <a:rPr lang="en" sz="1800">
                <a:latin typeface="Montserrat SemiBold"/>
                <a:ea typeface="Montserrat SemiBold"/>
                <a:cs typeface="Montserrat SemiBold"/>
                <a:sym typeface="Montserrat SemiBold"/>
              </a:rPr>
              <a:t>Code becomes easier to read and modify</a:t>
            </a:r>
            <a:endParaRPr sz="18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Char char="❏"/>
            </a:pPr>
            <a:r>
              <a:rPr lang="en" sz="1800">
                <a:latin typeface="Montserrat SemiBold"/>
                <a:ea typeface="Montserrat SemiBold"/>
                <a:cs typeface="Montserrat SemiBold"/>
                <a:sym typeface="Montserrat SemiBold"/>
              </a:rPr>
              <a:t>Evolutionary</a:t>
            </a:r>
            <a:r>
              <a:rPr lang="en" sz="1800">
                <a:latin typeface="Montserrat SemiBold"/>
                <a:ea typeface="Montserrat SemiBold"/>
                <a:cs typeface="Montserrat SemiBold"/>
                <a:sym typeface="Montserrat SemiBold"/>
              </a:rPr>
              <a:t> design</a:t>
            </a:r>
            <a:endParaRPr sz="18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Char char="❏"/>
            </a:pPr>
            <a:r>
              <a:rPr lang="en" sz="1800">
                <a:latin typeface="Montserrat SemiBold"/>
                <a:ea typeface="Montserrat SemiBold"/>
                <a:cs typeface="Montserrat SemiBold"/>
                <a:sym typeface="Montserrat SemiBold"/>
              </a:rPr>
              <a:t>Easier testing and debugging</a:t>
            </a:r>
            <a:endParaRPr sz="18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ctrTitle"/>
          </p:nvPr>
        </p:nvSpPr>
        <p:spPr>
          <a:xfrm>
            <a:off x="2559900" y="1384800"/>
            <a:ext cx="4024200" cy="23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strike="sngStrike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Play</a:t>
            </a:r>
            <a:endParaRPr sz="4800" strike="sngStrike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Add Tests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Refactor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ctrTitle"/>
          </p:nvPr>
        </p:nvSpPr>
        <p:spPr>
          <a:xfrm>
            <a:off x="2350450" y="577700"/>
            <a:ext cx="33702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Add Tests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950" y="1767200"/>
            <a:ext cx="5163200" cy="30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ctrTitle"/>
          </p:nvPr>
        </p:nvSpPr>
        <p:spPr>
          <a:xfrm>
            <a:off x="740725" y="758963"/>
            <a:ext cx="4903800" cy="29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Approval Testing</a:t>
            </a:r>
            <a:endParaRPr sz="36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= Golden Master</a:t>
            </a:r>
            <a:endParaRPr sz="36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= Characterization </a:t>
            </a:r>
            <a:endParaRPr sz="36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Tests</a:t>
            </a:r>
            <a:endParaRPr sz="36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= Snapshot Tests</a:t>
            </a:r>
            <a:endParaRPr sz="36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504" y="779537"/>
            <a:ext cx="2895550" cy="291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2559900" y="1250500"/>
            <a:ext cx="4024200" cy="23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Play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Add Tests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Refactor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2" title="Follow Me GIF by NETFLIX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3276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 title="approval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776" y="1810379"/>
            <a:ext cx="4011225" cy="114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ctrTitle"/>
          </p:nvPr>
        </p:nvSpPr>
        <p:spPr>
          <a:xfrm>
            <a:off x="2212175" y="229700"/>
            <a:ext cx="3437700" cy="16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Mutation</a:t>
            </a: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Tests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98" name="Google Shape;198;p33" title="michaelangel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975" y="709350"/>
            <a:ext cx="2255100" cy="240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2176" y="2156420"/>
            <a:ext cx="3437700" cy="2282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925" y="141974"/>
            <a:ext cx="2255101" cy="150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ctrTitle"/>
          </p:nvPr>
        </p:nvSpPr>
        <p:spPr>
          <a:xfrm>
            <a:off x="2559900" y="1414500"/>
            <a:ext cx="4024200" cy="23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strike="sngStrike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Play</a:t>
            </a:r>
            <a:endParaRPr sz="4800" strike="sngStrike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strike="sngStrike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Add Tests</a:t>
            </a:r>
            <a:endParaRPr sz="4800" strike="sngStrike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Refactor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ctrTitle"/>
          </p:nvPr>
        </p:nvSpPr>
        <p:spPr>
          <a:xfrm>
            <a:off x="2559900" y="2724150"/>
            <a:ext cx="4024200" cy="17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 strike="sngStrike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 strike="sngStrike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Refactor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ctrTitle"/>
          </p:nvPr>
        </p:nvSpPr>
        <p:spPr>
          <a:xfrm>
            <a:off x="1509150" y="959550"/>
            <a:ext cx="6125700" cy="16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What’s not to like about this code?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6" name="Google Shape;216;p36"/>
          <p:cNvSpPr txBox="1"/>
          <p:nvPr/>
        </p:nvSpPr>
        <p:spPr>
          <a:xfrm>
            <a:off x="1577200" y="2843000"/>
            <a:ext cx="51636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Char char="●"/>
            </a:pPr>
            <a:r>
              <a:rPr lang="en" sz="18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Find a buddy</a:t>
            </a:r>
            <a:endParaRPr sz="18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Char char="●"/>
            </a:pPr>
            <a:r>
              <a:rPr lang="en" sz="18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Review the Game class</a:t>
            </a:r>
            <a:endParaRPr sz="18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Char char="●"/>
            </a:pPr>
            <a:r>
              <a:rPr lang="en" sz="18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Share things you don’t like about the code</a:t>
            </a:r>
            <a:endParaRPr sz="18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Char char="●"/>
            </a:pPr>
            <a:r>
              <a:rPr lang="en" sz="18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Take notes in the code or elsewhere</a:t>
            </a:r>
            <a:endParaRPr sz="18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ctrTitle"/>
          </p:nvPr>
        </p:nvSpPr>
        <p:spPr>
          <a:xfrm>
            <a:off x="2068475" y="348225"/>
            <a:ext cx="4060500" cy="9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Code smells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2" name="Google Shape;222;p37"/>
          <p:cNvSpPr txBox="1"/>
          <p:nvPr/>
        </p:nvSpPr>
        <p:spPr>
          <a:xfrm>
            <a:off x="807800" y="1560575"/>
            <a:ext cx="3087300" cy="3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Char char="❏"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Long method</a:t>
            </a: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edium"/>
              <a:buChar char="❏"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Nested Conditionals</a:t>
            </a: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edium"/>
              <a:buChar char="❏"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Mixed Concerns</a:t>
            </a: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edium"/>
              <a:buChar char="❏"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Primitive Obsession</a:t>
            </a: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edium"/>
              <a:buChar char="❏"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Clumps</a:t>
            </a: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edium"/>
              <a:buChar char="❏"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Feature Envy</a:t>
            </a: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3" name="Google Shape;223;p37" title="James GIF by The Dungeon Ru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325" y="1560575"/>
            <a:ext cx="4572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ctrTitle"/>
          </p:nvPr>
        </p:nvSpPr>
        <p:spPr>
          <a:xfrm>
            <a:off x="1892550" y="2073450"/>
            <a:ext cx="5358900" cy="9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Know your tools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975" y="237400"/>
            <a:ext cx="2038632" cy="176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304800"/>
            <a:ext cx="1768653" cy="1768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" name="Google Shape;235;p39"/>
          <p:cNvGraphicFramePr/>
          <p:nvPr/>
        </p:nvGraphicFramePr>
        <p:xfrm>
          <a:off x="588275" y="25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{FCF97C14-B9B6-43A6-8408-A3E962F9CDEF}</a:tableStyleId>
              </a:tblPr>
              <a:tblGrid>
                <a:gridCol w="2116900"/>
                <a:gridCol w="1247875"/>
                <a:gridCol w="1158725"/>
                <a:gridCol w="3598750"/>
              </a:tblGrid>
              <a:tr h="65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Refactoring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Windows/Lin</a:t>
                      </a:r>
                      <a:r>
                        <a:rPr b="1" lang="en" sz="1100"/>
                        <a:t>u</a:t>
                      </a:r>
                      <a:r>
                        <a:rPr b="1" lang="en" sz="1100"/>
                        <a:t>x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Mac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What It Does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69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Rename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Shift + F6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Shift + F6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Rename variables, methods, classes safely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9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Inline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Ctrl + Alt + N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Cmd + Alt + N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Remove unnecessary variables/methods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Extract Method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Ctrl + Alt + M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Cmd + Alt + M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Pull code into a new method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Introduce Local Variable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Ctrl + Alt + V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Cmd + Alt + V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Create variable from expression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Introduce Parameter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Ctrl + Alt + P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Cmd + Alt + P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Turn local variable into parameter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Introduce Field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Ctrl + Alt + F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Cmd + Alt + F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Turn local variable into class field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ctrTitle"/>
          </p:nvPr>
        </p:nvSpPr>
        <p:spPr>
          <a:xfrm>
            <a:off x="1509150" y="295325"/>
            <a:ext cx="6125700" cy="9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IntelliJ Essentials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275" y="2642050"/>
            <a:ext cx="7510675" cy="22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0"/>
          <p:cNvSpPr txBox="1"/>
          <p:nvPr/>
        </p:nvSpPr>
        <p:spPr>
          <a:xfrm>
            <a:off x="1647413" y="1590250"/>
            <a:ext cx="62184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Show Context Actions — 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Alt + Enter</a:t>
            </a: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(Windows) | </a:t>
            </a:r>
            <a:r>
              <a:rPr b="1"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Option + Enter </a:t>
            </a: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(Mac)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ctrTitle"/>
          </p:nvPr>
        </p:nvSpPr>
        <p:spPr>
          <a:xfrm>
            <a:off x="1509150" y="295325"/>
            <a:ext cx="6125700" cy="9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IntelliJ Essentials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8" name="Google Shape;248;p41"/>
          <p:cNvSpPr txBox="1"/>
          <p:nvPr/>
        </p:nvSpPr>
        <p:spPr>
          <a:xfrm>
            <a:off x="562575" y="1720825"/>
            <a:ext cx="37068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Refactor This</a:t>
            </a: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— 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Shift+Ctrl+Alt+T </a:t>
            </a: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(Windows)</a:t>
            </a:r>
            <a:b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Ctrl + T</a:t>
            </a: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(Mac)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16475"/>
            <a:ext cx="4443575" cy="34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2101450" y="2475825"/>
            <a:ext cx="15705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Play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7" name="Google Shape;67;p15" title="Screenshot 2025-07-31 at 9.06.04 PM.png"/>
          <p:cNvPicPr preferRelativeResize="0"/>
          <p:nvPr/>
        </p:nvPicPr>
        <p:blipFill rotWithShape="1">
          <a:blip r:embed="rId3">
            <a:alphaModFix/>
          </a:blip>
          <a:srcRect b="0" l="0" r="44187" t="901"/>
          <a:stretch/>
        </p:blipFill>
        <p:spPr>
          <a:xfrm>
            <a:off x="4347550" y="95113"/>
            <a:ext cx="4089595" cy="495327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ctrTitle"/>
          </p:nvPr>
        </p:nvSpPr>
        <p:spPr>
          <a:xfrm>
            <a:off x="2355825" y="1030425"/>
            <a:ext cx="18366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Software History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/>
          <p:nvPr>
            <p:ph type="ctrTitle"/>
          </p:nvPr>
        </p:nvSpPr>
        <p:spPr>
          <a:xfrm>
            <a:off x="2777050" y="3771750"/>
            <a:ext cx="15705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5"/>
          <p:cNvSpPr txBox="1"/>
          <p:nvPr>
            <p:ph type="ctrTitle"/>
          </p:nvPr>
        </p:nvSpPr>
        <p:spPr>
          <a:xfrm>
            <a:off x="182700" y="3921225"/>
            <a:ext cx="2454900" cy="7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Programming Languages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type="ctrTitle"/>
          </p:nvPr>
        </p:nvSpPr>
        <p:spPr>
          <a:xfrm>
            <a:off x="96275" y="1030425"/>
            <a:ext cx="23622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Refactoring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5" title="question-mar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250" y="1980150"/>
            <a:ext cx="16383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 title="coi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7276" y="131900"/>
            <a:ext cx="845750" cy="8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ctrTitle"/>
          </p:nvPr>
        </p:nvSpPr>
        <p:spPr>
          <a:xfrm>
            <a:off x="914175" y="291325"/>
            <a:ext cx="6804900" cy="16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Good </a:t>
            </a: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Refactoring Habits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5" name="Google Shape;255;p42"/>
          <p:cNvSpPr txBox="1"/>
          <p:nvPr/>
        </p:nvSpPr>
        <p:spPr>
          <a:xfrm>
            <a:off x="914175" y="2266450"/>
            <a:ext cx="7504200" cy="23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Breakdown large refactorings into a series of small steps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Run the tests after each small refactoring step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Focus on one thing at a time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Use automated refactorings whenever possible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ctrTitle"/>
          </p:nvPr>
        </p:nvSpPr>
        <p:spPr>
          <a:xfrm>
            <a:off x="1331575" y="1010650"/>
            <a:ext cx="6125700" cy="9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Remove Clutter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1" name="Google Shape;261;p43"/>
          <p:cNvSpPr txBox="1"/>
          <p:nvPr/>
        </p:nvSpPr>
        <p:spPr>
          <a:xfrm>
            <a:off x="1416725" y="2239000"/>
            <a:ext cx="5374800" cy="22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Dead code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Unhelpful comments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Linter warnings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This gives you a chance to scan the code and start spotting areas of improvement</a:t>
            </a:r>
            <a:endParaRPr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ctrTitle"/>
          </p:nvPr>
        </p:nvSpPr>
        <p:spPr>
          <a:xfrm>
            <a:off x="3424175" y="1283700"/>
            <a:ext cx="2545800" cy="10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Removing Duplication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7" name="Google Shape;267;p44"/>
          <p:cNvSpPr txBox="1"/>
          <p:nvPr/>
        </p:nvSpPr>
        <p:spPr>
          <a:xfrm>
            <a:off x="1436825" y="2470050"/>
            <a:ext cx="7021800" cy="20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Notice the slight differences between two code paragraphs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Make the paragraphs look identical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Extract a method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Clean up any temporary variables and braces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8" name="Google Shape;268;p44"/>
          <p:cNvSpPr txBox="1"/>
          <p:nvPr>
            <p:ph type="ctrTitle"/>
          </p:nvPr>
        </p:nvSpPr>
        <p:spPr>
          <a:xfrm>
            <a:off x="6038825" y="457200"/>
            <a:ext cx="2419800" cy="10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Removing Duplication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9" name="Google Shape;269;p44"/>
          <p:cNvSpPr txBox="1"/>
          <p:nvPr>
            <p:ph type="ctrTitle"/>
          </p:nvPr>
        </p:nvSpPr>
        <p:spPr>
          <a:xfrm>
            <a:off x="693725" y="426450"/>
            <a:ext cx="2545800" cy="10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Removing Duplication</a:t>
            </a:r>
            <a:endParaRPr sz="2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ctrTitle"/>
          </p:nvPr>
        </p:nvSpPr>
        <p:spPr>
          <a:xfrm>
            <a:off x="942000" y="437500"/>
            <a:ext cx="5256300" cy="16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Scratch refactor with your pair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5" name="Google Shape;275;p45"/>
          <p:cNvSpPr txBox="1"/>
          <p:nvPr/>
        </p:nvSpPr>
        <p:spPr>
          <a:xfrm>
            <a:off x="914175" y="2460000"/>
            <a:ext cx="6338100" cy="23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Review your list of what bothered you about the code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Pick an item off the list and refactor with your pair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After completing an item, switch roles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Commit often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76" name="Google Shape;276;p45"/>
          <p:cNvPicPr preferRelativeResize="0"/>
          <p:nvPr/>
        </p:nvPicPr>
        <p:blipFill rotWithShape="1">
          <a:blip r:embed="rId3">
            <a:alphaModFix/>
          </a:blip>
          <a:srcRect b="22611" l="17801" r="19537" t="18475"/>
          <a:stretch/>
        </p:blipFill>
        <p:spPr>
          <a:xfrm>
            <a:off x="6198300" y="152963"/>
            <a:ext cx="2076421" cy="19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4700" y="2249575"/>
            <a:ext cx="1929293" cy="289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>
            <p:ph type="ctrTitle"/>
          </p:nvPr>
        </p:nvSpPr>
        <p:spPr>
          <a:xfrm>
            <a:off x="1347575" y="391800"/>
            <a:ext cx="6285000" cy="93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Clumps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3" name="Google Shape;283;p46"/>
          <p:cNvSpPr txBox="1"/>
          <p:nvPr/>
        </p:nvSpPr>
        <p:spPr>
          <a:xfrm>
            <a:off x="1436825" y="2198850"/>
            <a:ext cx="6106500" cy="20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Long methods are good places for classes to hide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What classes could be hiding here?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Spot any data clumps?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4" name="Google Shape;284;p46"/>
          <p:cNvSpPr txBox="1"/>
          <p:nvPr/>
        </p:nvSpPr>
        <p:spPr>
          <a:xfrm>
            <a:off x="5886900" y="622850"/>
            <a:ext cx="31545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occurs when you have groups of data items that repeatedly appear together in multiple places throughout your code. Instead of being logically organized into a single cohesive structure</a:t>
            </a:r>
            <a:endParaRPr sz="13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type="ctrTitle"/>
          </p:nvPr>
        </p:nvSpPr>
        <p:spPr>
          <a:xfrm>
            <a:off x="845275" y="391800"/>
            <a:ext cx="6285000" cy="93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Parallel Change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0" name="Google Shape;290;p47"/>
          <p:cNvSpPr txBox="1"/>
          <p:nvPr/>
        </p:nvSpPr>
        <p:spPr>
          <a:xfrm>
            <a:off x="1436825" y="2198850"/>
            <a:ext cx="6106500" cy="20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Manual refactoring done safely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Similar to API versioning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Tests are passing the entire time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1" name="Google Shape;291;p47"/>
          <p:cNvSpPr txBox="1"/>
          <p:nvPr/>
        </p:nvSpPr>
        <p:spPr>
          <a:xfrm>
            <a:off x="5987350" y="1195475"/>
            <a:ext cx="3033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Add the new thing</a:t>
            </a:r>
            <a:endParaRPr sz="13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Migrate callers to use the new thing</a:t>
            </a:r>
            <a:endParaRPr sz="13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Remove the old thing</a:t>
            </a:r>
            <a:endParaRPr sz="13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>
            <p:ph type="ctrTitle"/>
          </p:nvPr>
        </p:nvSpPr>
        <p:spPr>
          <a:xfrm>
            <a:off x="845275" y="391800"/>
            <a:ext cx="4506900" cy="93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Feature Envy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7" name="Google Shape;297;p48"/>
          <p:cNvSpPr txBox="1"/>
          <p:nvPr/>
        </p:nvSpPr>
        <p:spPr>
          <a:xfrm>
            <a:off x="1436825" y="2198850"/>
            <a:ext cx="6106500" cy="20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Follow the getters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Extract and move method 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" sz="1800">
                <a:solidFill>
                  <a:schemeClr val="dk2"/>
                </a:solidFill>
              </a:rPr>
              <a:t>Tell, don’t ask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8" name="Google Shape;298;p48"/>
          <p:cNvSpPr txBox="1"/>
          <p:nvPr/>
        </p:nvSpPr>
        <p:spPr>
          <a:xfrm>
            <a:off x="5834225" y="756975"/>
            <a:ext cx="30339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 code that uses another class's data/methods more than its own - it probably belongs in that other class instead</a:t>
            </a:r>
            <a:endParaRPr sz="13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ctrTitle"/>
          </p:nvPr>
        </p:nvSpPr>
        <p:spPr>
          <a:xfrm>
            <a:off x="2559900" y="1119400"/>
            <a:ext cx="4024200" cy="31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strike="sngStrike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Play</a:t>
            </a:r>
            <a:endParaRPr sz="4800" strike="sngStrike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strike="sngStrike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Add Tests</a:t>
            </a:r>
            <a:endParaRPr sz="4800" strike="sngStrike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strike="sngStrike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Refactor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 txBox="1"/>
          <p:nvPr>
            <p:ph type="ctrTitle"/>
          </p:nvPr>
        </p:nvSpPr>
        <p:spPr>
          <a:xfrm>
            <a:off x="3469200" y="589100"/>
            <a:ext cx="2205600" cy="10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Retro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9" name="Google Shape;309;p50"/>
          <p:cNvSpPr txBox="1"/>
          <p:nvPr/>
        </p:nvSpPr>
        <p:spPr>
          <a:xfrm>
            <a:off x="1415575" y="2180500"/>
            <a:ext cx="5064300" cy="21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did you learn?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What's one refactoring habit you'll start doing regularly?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is still puzzling you?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>
            <p:ph type="ctrTitle"/>
          </p:nvPr>
        </p:nvSpPr>
        <p:spPr>
          <a:xfrm>
            <a:off x="3012713" y="614850"/>
            <a:ext cx="3514500" cy="8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Resources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5" name="Google Shape;315;p51"/>
          <p:cNvSpPr txBox="1"/>
          <p:nvPr/>
        </p:nvSpPr>
        <p:spPr>
          <a:xfrm>
            <a:off x="2880500" y="4046025"/>
            <a:ext cx="46212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https://tinyurl.com/refactoring-kcdc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6" name="Google Shape;316;p51" title="refactoring-kcdc-4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125" y="1798225"/>
            <a:ext cx="2027675" cy="20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1" title="main-logo-black-transparen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60875" cy="13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>
          <a:xfrm>
            <a:off x="528125" y="410450"/>
            <a:ext cx="4606500" cy="153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 is Refactoring? </a:t>
            </a:r>
            <a:endParaRPr sz="48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" name="Google Shape;79;p16"/>
          <p:cNvSpPr txBox="1"/>
          <p:nvPr>
            <p:ph type="ctrTitle"/>
          </p:nvPr>
        </p:nvSpPr>
        <p:spPr>
          <a:xfrm>
            <a:off x="2142125" y="2139775"/>
            <a:ext cx="6523200" cy="21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Roboto SemiBold"/>
                <a:ea typeface="Roboto SemiBold"/>
                <a:cs typeface="Roboto SemiBold"/>
                <a:sym typeface="Roboto SemiBold"/>
              </a:rPr>
              <a:t>Improving code </a:t>
            </a:r>
            <a:r>
              <a:rPr lang="en" sz="3200">
                <a:solidFill>
                  <a:srgbClr val="9900FF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design</a:t>
            </a:r>
            <a:r>
              <a:rPr lang="en" sz="3200">
                <a:latin typeface="Roboto SemiBold"/>
                <a:ea typeface="Roboto SemiBold"/>
                <a:cs typeface="Roboto SemiBold"/>
                <a:sym typeface="Roboto SemiBold"/>
              </a:rPr>
              <a:t> by changing the </a:t>
            </a:r>
            <a:r>
              <a:rPr lang="en" sz="3200">
                <a:solidFill>
                  <a:srgbClr val="9900FF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internal structure</a:t>
            </a:r>
            <a:r>
              <a:rPr lang="en" sz="3200">
                <a:latin typeface="Roboto SemiBold"/>
                <a:ea typeface="Roboto SemiBold"/>
                <a:cs typeface="Roboto SemiBold"/>
                <a:sym typeface="Roboto SemiBold"/>
              </a:rPr>
              <a:t> of existing code without changing its </a:t>
            </a:r>
            <a:r>
              <a:rPr lang="en" sz="3200">
                <a:solidFill>
                  <a:srgbClr val="9900FF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external behavior</a:t>
            </a:r>
            <a:endParaRPr sz="3200">
              <a:solidFill>
                <a:srgbClr val="9900FF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1493250" y="2696250"/>
            <a:ext cx="64623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① Refactoring work should be planned and prioritized alongside user stories for the sprint.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>
            <p:ph type="ctrTitle"/>
          </p:nvPr>
        </p:nvSpPr>
        <p:spPr>
          <a:xfrm>
            <a:off x="237375" y="298925"/>
            <a:ext cx="5337000" cy="19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Refactoring Misconceptions</a:t>
            </a:r>
            <a:endParaRPr sz="45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True or False</a:t>
            </a:r>
            <a:r>
              <a:rPr lang="en" sz="30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30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5064350" y="3514050"/>
            <a:ext cx="835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True</a:t>
            </a:r>
            <a:endParaRPr sz="1800">
              <a:solidFill>
                <a:srgbClr val="38761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5064350" y="4015225"/>
            <a:ext cx="835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False</a:t>
            </a:r>
            <a:endParaRPr sz="1800">
              <a:solidFill>
                <a:srgbClr val="FF000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1493250" y="2696250"/>
            <a:ext cx="64623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② When someone is refactoring the code may be broken for a few days while they do it.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8"/>
          <p:cNvSpPr txBox="1"/>
          <p:nvPr>
            <p:ph type="ctrTitle"/>
          </p:nvPr>
        </p:nvSpPr>
        <p:spPr>
          <a:xfrm>
            <a:off x="237375" y="298925"/>
            <a:ext cx="5337000" cy="19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Refactoring Misconceptions</a:t>
            </a:r>
            <a:endParaRPr sz="45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True or False </a:t>
            </a:r>
            <a:endParaRPr sz="30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5064350" y="3514050"/>
            <a:ext cx="835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True</a:t>
            </a:r>
            <a:endParaRPr sz="1800">
              <a:solidFill>
                <a:srgbClr val="38761D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5064350" y="4015225"/>
            <a:ext cx="835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False</a:t>
            </a:r>
            <a:endParaRPr sz="1800">
              <a:solidFill>
                <a:srgbClr val="FF000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1493250" y="2696250"/>
            <a:ext cx="56814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③ If you encounter ugly code it is your moral duty to refactor it.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9"/>
          <p:cNvSpPr txBox="1"/>
          <p:nvPr>
            <p:ph type="ctrTitle"/>
          </p:nvPr>
        </p:nvSpPr>
        <p:spPr>
          <a:xfrm>
            <a:off x="237375" y="298925"/>
            <a:ext cx="5337000" cy="19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Refactoring Misconceptions</a:t>
            </a:r>
            <a:endParaRPr sz="45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True or False </a:t>
            </a:r>
            <a:endParaRPr sz="30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5064350" y="3514050"/>
            <a:ext cx="835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True</a:t>
            </a:r>
            <a:endParaRPr sz="1800">
              <a:solidFill>
                <a:srgbClr val="38761D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5064350" y="4015225"/>
            <a:ext cx="835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False</a:t>
            </a:r>
            <a:endParaRPr sz="1800">
              <a:solidFill>
                <a:srgbClr val="FF000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/>
        </p:nvSpPr>
        <p:spPr>
          <a:xfrm>
            <a:off x="1493250" y="2696250"/>
            <a:ext cx="56814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④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see duplication in the code you should use refactoring to remove it.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0"/>
          <p:cNvSpPr txBox="1"/>
          <p:nvPr>
            <p:ph type="ctrTitle"/>
          </p:nvPr>
        </p:nvSpPr>
        <p:spPr>
          <a:xfrm>
            <a:off x="237375" y="298925"/>
            <a:ext cx="5337000" cy="19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Refactoring Misconceptions</a:t>
            </a:r>
            <a:endParaRPr sz="45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True or False </a:t>
            </a:r>
            <a:endParaRPr sz="30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5064350" y="3514050"/>
            <a:ext cx="835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True</a:t>
            </a:r>
            <a:endParaRPr sz="1800">
              <a:solidFill>
                <a:srgbClr val="38761D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5064350" y="4015225"/>
            <a:ext cx="835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False</a:t>
            </a:r>
            <a:endParaRPr sz="1800">
              <a:solidFill>
                <a:srgbClr val="FF000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1493250" y="2696250"/>
            <a:ext cx="56814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⑤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If you see duplication in the code you should use refactoring to remove it.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1"/>
          <p:cNvSpPr txBox="1"/>
          <p:nvPr>
            <p:ph type="ctrTitle"/>
          </p:nvPr>
        </p:nvSpPr>
        <p:spPr>
          <a:xfrm>
            <a:off x="237375" y="298925"/>
            <a:ext cx="5337000" cy="19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Refactoring Misconceptions</a:t>
            </a:r>
            <a:endParaRPr sz="45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6B4F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True or False </a:t>
            </a:r>
            <a:endParaRPr sz="3000">
              <a:solidFill>
                <a:srgbClr val="76B4F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5064350" y="3514050"/>
            <a:ext cx="835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True</a:t>
            </a:r>
            <a:endParaRPr sz="1800">
              <a:solidFill>
                <a:srgbClr val="38761D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5064350" y="4015225"/>
            <a:ext cx="835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False</a:t>
            </a:r>
            <a:endParaRPr sz="1800">
              <a:solidFill>
                <a:srgbClr val="FF000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